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6" r:id="rId23"/>
    <p:sldId id="278" r:id="rId24"/>
    <p:sldId id="279" r:id="rId25"/>
  </p:sldIdLst>
  <p:sldSz cx="12192000" cy="6858000"/>
  <p:notesSz cx="6858000" cy="9144000"/>
  <p:embeddedFontLst>
    <p:embeddedFont>
      <p:font typeface="Lustria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Palatino Linotype" panose="02040502050505030304" pitchFamily="18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oC3FEWU9h1+T4f8jIFMw8YqpX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4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Carbon = 80,420 pounds/year       runoff = 1,007,378 gallons/year          pollution = 2,780 pounds/year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Structural (replacement value) = $11,042,998</a:t>
            </a:r>
            <a:endParaRPr/>
          </a:p>
        </p:txBody>
      </p:sp>
      <p:sp>
        <p:nvSpPr>
          <p:cNvPr id="247" name="Google Shape;24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093ecf42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6093ecf42d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Carbon = 80,420 pounds/year       runoff = 1,007,378 gallons/year          pollution = 2,780 pounds/year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Structural (replacement value) = $11,042,998</a:t>
            </a:r>
            <a:endParaRPr/>
          </a:p>
        </p:txBody>
      </p:sp>
      <p:sp>
        <p:nvSpPr>
          <p:cNvPr id="261" name="Google Shape;261;g36093ecf42d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0f5c2309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0f5c2309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60f5c23097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0f5c2309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0f5c23097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360f5c23097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0f5c2309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0f5c23097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360f5c23097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0f5c2309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60f5c23097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360f5c23097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60f5c2309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60f5c23097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360f5c23097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0f5c2309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60f5c2309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360f5c23097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60f5c23097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360f5c2309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60f5c2309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60f5c23097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360f5c23097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60f5c2309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60f5c23097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360f5c23097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overall: Trees =  68%    Planting Sites = 30%    Stumps = 3%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Planting sites not collected in parks</a:t>
            </a:r>
            <a:endParaRPr/>
          </a:p>
        </p:txBody>
      </p:sp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Does not mean these pests ARE or WILL BE in GF, just that certain percentage of tree population could host them</a:t>
            </a:r>
            <a:endParaRPr/>
          </a:p>
        </p:txBody>
      </p:sp>
      <p:sp>
        <p:nvSpPr>
          <p:cNvPr id="202" name="Google Shape;20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Fair = 55%    Good+ = 33%   Poor- = 10%  Dead = 1%</a:t>
            </a: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subTitle" idx="1"/>
          </p:nvPr>
        </p:nvSpPr>
        <p:spPr>
          <a:xfrm>
            <a:off x="705934" y="5220450"/>
            <a:ext cx="3380437" cy="570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6" name="Google Shape;16;p28"/>
          <p:cNvSpPr>
            <a:spLocks noGrp="1"/>
          </p:cNvSpPr>
          <p:nvPr>
            <p:ph type="pic" idx="2"/>
          </p:nvPr>
        </p:nvSpPr>
        <p:spPr>
          <a:xfrm>
            <a:off x="4876158" y="0"/>
            <a:ext cx="7315841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7" name="Google Shape;17;p28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28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7"/>
          <p:cNvSpPr txBox="1"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3" name="Google Shape;93;p37"/>
          <p:cNvCxnSpPr/>
          <p:nvPr/>
        </p:nvCxnSpPr>
        <p:spPr>
          <a:xfrm>
            <a:off x="9751536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37"/>
          <p:cNvSpPr txBox="1">
            <a:spLocks noGrp="1"/>
          </p:cNvSpPr>
          <p:nvPr>
            <p:ph type="body" idx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5" name="Google Shape;95;p37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7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8"/>
          <p:cNvSpPr txBox="1"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390669" y="1789993"/>
            <a:ext cx="1140748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cxnSp>
        <p:nvCxnSpPr>
          <p:cNvPr id="101" name="Google Shape;101;p38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38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9"/>
          <p:cNvSpPr txBox="1"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7" name="Google Shape;107;p39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39"/>
          <p:cNvSpPr txBox="1">
            <a:spLocks noGrp="1"/>
          </p:cNvSpPr>
          <p:nvPr>
            <p:ph type="body" idx="1"/>
          </p:nvPr>
        </p:nvSpPr>
        <p:spPr>
          <a:xfrm>
            <a:off x="695326" y="1940913"/>
            <a:ext cx="10798176" cy="402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Column">
  <p:cSld name="Content 3 Colum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40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40"/>
          <p:cNvSpPr txBox="1"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40"/>
          <p:cNvSpPr txBox="1">
            <a:spLocks noGrp="1"/>
          </p:cNvSpPr>
          <p:nvPr>
            <p:ph type="body" idx="1"/>
          </p:nvPr>
        </p:nvSpPr>
        <p:spPr>
          <a:xfrm>
            <a:off x="800099" y="2005870"/>
            <a:ext cx="3390161" cy="52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4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body" idx="2"/>
          </p:nvPr>
        </p:nvSpPr>
        <p:spPr>
          <a:xfrm>
            <a:off x="800099" y="2552345"/>
            <a:ext cx="3390161" cy="327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7" name="Google Shape;117;p40"/>
          <p:cNvSpPr txBox="1">
            <a:spLocks noGrp="1"/>
          </p:cNvSpPr>
          <p:nvPr>
            <p:ph type="body" idx="3"/>
          </p:nvPr>
        </p:nvSpPr>
        <p:spPr>
          <a:xfrm>
            <a:off x="4400919" y="2005870"/>
            <a:ext cx="3390161" cy="52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4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8" name="Google Shape;118;p40"/>
          <p:cNvSpPr txBox="1">
            <a:spLocks noGrp="1"/>
          </p:cNvSpPr>
          <p:nvPr>
            <p:ph type="body" idx="4"/>
          </p:nvPr>
        </p:nvSpPr>
        <p:spPr>
          <a:xfrm>
            <a:off x="4400919" y="2552345"/>
            <a:ext cx="3390161" cy="327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body" idx="5"/>
          </p:nvPr>
        </p:nvSpPr>
        <p:spPr>
          <a:xfrm>
            <a:off x="8001739" y="2005870"/>
            <a:ext cx="3390161" cy="52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4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6"/>
          </p:nvPr>
        </p:nvSpPr>
        <p:spPr>
          <a:xfrm>
            <a:off x="8001739" y="2552345"/>
            <a:ext cx="3390161" cy="327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cxnSp>
        <p:nvCxnSpPr>
          <p:cNvPr id="121" name="Google Shape;121;p40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0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9"/>
          <p:cNvSpPr>
            <a:spLocks noGrp="1"/>
          </p:cNvSpPr>
          <p:nvPr>
            <p:ph type="pic" idx="2"/>
          </p:nvPr>
        </p:nvSpPr>
        <p:spPr>
          <a:xfrm>
            <a:off x="-1" y="1"/>
            <a:ext cx="4876799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4" name="Google Shape;24;p29"/>
          <p:cNvCxnSpPr/>
          <p:nvPr/>
        </p:nvCxnSpPr>
        <p:spPr>
          <a:xfrm>
            <a:off x="5715000" y="738013"/>
            <a:ext cx="56769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cxnSp>
        <p:nvCxnSpPr>
          <p:cNvPr id="26" name="Google Shape;26;p29"/>
          <p:cNvCxnSpPr/>
          <p:nvPr/>
        </p:nvCxnSpPr>
        <p:spPr>
          <a:xfrm>
            <a:off x="5715000" y="6134100"/>
            <a:ext cx="56769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cxnSp>
        <p:nvCxnSpPr>
          <p:cNvPr id="33" name="Google Shape;33;p30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30"/>
          <p:cNvSpPr>
            <a:spLocks noGrp="1"/>
          </p:cNvSpPr>
          <p:nvPr>
            <p:ph type="pic" idx="2"/>
          </p:nvPr>
        </p:nvSpPr>
        <p:spPr>
          <a:xfrm>
            <a:off x="800099" y="3048000"/>
            <a:ext cx="5133990" cy="2737531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30"/>
          <p:cNvSpPr>
            <a:spLocks noGrp="1"/>
          </p:cNvSpPr>
          <p:nvPr>
            <p:ph type="pic" idx="3"/>
          </p:nvPr>
        </p:nvSpPr>
        <p:spPr>
          <a:xfrm>
            <a:off x="6209621" y="3048000"/>
            <a:ext cx="5182278" cy="2737531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">
  <p:cSld name="Section Brea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2" name="Google Shape;42;p31"/>
          <p:cNvSpPr>
            <a:spLocks noGrp="1"/>
          </p:cNvSpPr>
          <p:nvPr>
            <p:ph type="pic" idx="2"/>
          </p:nvPr>
        </p:nvSpPr>
        <p:spPr>
          <a:xfrm>
            <a:off x="6515100" y="0"/>
            <a:ext cx="56769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3" name="Google Shape;43;p31"/>
          <p:cNvCxnSpPr/>
          <p:nvPr/>
        </p:nvCxnSpPr>
        <p:spPr>
          <a:xfrm>
            <a:off x="800100" y="723900"/>
            <a:ext cx="49149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" name="Google Shape;44;p31"/>
          <p:cNvCxnSpPr/>
          <p:nvPr/>
        </p:nvCxnSpPr>
        <p:spPr>
          <a:xfrm>
            <a:off x="800100" y="6134100"/>
            <a:ext cx="49149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7" name="Google Shape;47;p32"/>
          <p:cNvCxnSpPr/>
          <p:nvPr/>
        </p:nvCxnSpPr>
        <p:spPr>
          <a:xfrm>
            <a:off x="9751536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1335088" y="1995488"/>
            <a:ext cx="9521825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umn">
  <p:cSld name="Content 2 Colum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4" name="Google Shape;54;p33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33"/>
          <p:cNvSpPr txBox="1">
            <a:spLocks noGrp="1"/>
          </p:cNvSpPr>
          <p:nvPr>
            <p:ph type="body" idx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4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2"/>
          </p:nvPr>
        </p:nvSpPr>
        <p:spPr>
          <a:xfrm>
            <a:off x="800099" y="2551176"/>
            <a:ext cx="5094673" cy="327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3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4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body" idx="4"/>
          </p:nvPr>
        </p:nvSpPr>
        <p:spPr>
          <a:xfrm>
            <a:off x="6297226" y="2551176"/>
            <a:ext cx="5094673" cy="327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cxnSp>
        <p:nvCxnSpPr>
          <p:cNvPr id="59" name="Google Shape;59;p33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33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6601766" y="1837677"/>
            <a:ext cx="4930901" cy="233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ubTitle" idx="1"/>
          </p:nvPr>
        </p:nvSpPr>
        <p:spPr>
          <a:xfrm>
            <a:off x="6347532" y="4408305"/>
            <a:ext cx="5175797" cy="90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34"/>
          <p:cNvCxnSpPr/>
          <p:nvPr/>
        </p:nvCxnSpPr>
        <p:spPr>
          <a:xfrm>
            <a:off x="800476" y="723900"/>
            <a:ext cx="10610474" cy="0"/>
          </a:xfrm>
          <a:prstGeom prst="straightConnector1">
            <a:avLst/>
          </a:prstGeom>
          <a:noFill/>
          <a:ln w="444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sx="99000" sy="99000" algn="tl" rotWithShape="0">
              <a:srgbClr val="000000">
                <a:alpha val="20000"/>
              </a:srgbClr>
            </a:outerShdw>
          </a:effectLst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Google Shape;72;p35"/>
          <p:cNvCxnSpPr/>
          <p:nvPr/>
        </p:nvCxnSpPr>
        <p:spPr>
          <a:xfrm>
            <a:off x="7987523" y="729692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35"/>
          <p:cNvSpPr>
            <a:spLocks noGrp="1"/>
          </p:cNvSpPr>
          <p:nvPr>
            <p:ph type="pic" idx="2"/>
          </p:nvPr>
        </p:nvSpPr>
        <p:spPr>
          <a:xfrm>
            <a:off x="715383" y="723900"/>
            <a:ext cx="3179762" cy="2160588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5"/>
          <p:cNvSpPr>
            <a:spLocks noGrp="1"/>
          </p:cNvSpPr>
          <p:nvPr>
            <p:ph type="pic" idx="3"/>
          </p:nvPr>
        </p:nvSpPr>
        <p:spPr>
          <a:xfrm>
            <a:off x="715383" y="3048000"/>
            <a:ext cx="3178175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5"/>
          <p:cNvSpPr>
            <a:spLocks noGrp="1"/>
          </p:cNvSpPr>
          <p:nvPr>
            <p:ph type="pic" idx="4"/>
          </p:nvPr>
        </p:nvSpPr>
        <p:spPr>
          <a:xfrm>
            <a:off x="4040188" y="723900"/>
            <a:ext cx="3371850" cy="31591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5"/>
          <p:cNvSpPr>
            <a:spLocks noGrp="1"/>
          </p:cNvSpPr>
          <p:nvPr>
            <p:ph type="pic" idx="5"/>
          </p:nvPr>
        </p:nvSpPr>
        <p:spPr>
          <a:xfrm>
            <a:off x="4039608" y="4038600"/>
            <a:ext cx="3371659" cy="20955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5"/>
          <p:cNvSpPr txBox="1">
            <a:spLocks noGrp="1"/>
          </p:cNvSpPr>
          <p:nvPr>
            <p:ph type="body"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6"/>
          <p:cNvSpPr txBox="1">
            <a:spLocks noGrp="1"/>
          </p:cNvSpPr>
          <p:nvPr>
            <p:ph type="ctrTitle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ubTitle" idx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>
            <a:spLocks noGrp="1"/>
          </p:cNvSpPr>
          <p:nvPr>
            <p:ph type="pic" idx="2"/>
          </p:nvPr>
        </p:nvSpPr>
        <p:spPr>
          <a:xfrm>
            <a:off x="800100" y="727075"/>
            <a:ext cx="5176838" cy="3071813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6"/>
          <p:cNvSpPr>
            <a:spLocks noGrp="1"/>
          </p:cNvSpPr>
          <p:nvPr>
            <p:ph type="pic" idx="3"/>
          </p:nvPr>
        </p:nvSpPr>
        <p:spPr>
          <a:xfrm>
            <a:off x="6146800" y="727075"/>
            <a:ext cx="5245100" cy="307022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7" name="Google Shape;87;p36"/>
          <p:cNvCxnSpPr/>
          <p:nvPr/>
        </p:nvCxnSpPr>
        <p:spPr>
          <a:xfrm>
            <a:off x="800100" y="4144434"/>
            <a:ext cx="10629900" cy="0"/>
          </a:xfrm>
          <a:prstGeom prst="straightConnector1">
            <a:avLst/>
          </a:prstGeom>
          <a:noFill/>
          <a:ln w="444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36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"/>
          <p:cNvSpPr txBox="1">
            <a:spLocks noGrp="1"/>
          </p:cNvSpPr>
          <p:nvPr>
            <p:ph type="ctrTitle"/>
          </p:nvPr>
        </p:nvSpPr>
        <p:spPr>
          <a:xfrm>
            <a:off x="565578" y="779342"/>
            <a:ext cx="3620882" cy="364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lang="en-US" dirty="0"/>
              <a:t>Town of Manlius &amp; Village of Fayetteville PUBLIC TREE INVENTORY</a:t>
            </a:r>
            <a:endParaRPr dirty="0"/>
          </a:p>
        </p:txBody>
      </p:sp>
      <p:sp>
        <p:nvSpPr>
          <p:cNvPr id="130" name="Google Shape;130;p1"/>
          <p:cNvSpPr txBox="1">
            <a:spLocks noGrp="1"/>
          </p:cNvSpPr>
          <p:nvPr>
            <p:ph type="subTitle" idx="1"/>
          </p:nvPr>
        </p:nvSpPr>
        <p:spPr>
          <a:xfrm>
            <a:off x="384686" y="4101099"/>
            <a:ext cx="3380437" cy="155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b="1" dirty="0"/>
              <a:t>Andrew Ullman, ISA Certified Arborist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b="1" dirty="0"/>
              <a:t>Project Developer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b="1" dirty="0"/>
              <a:t>Davey Resource Group</a:t>
            </a:r>
            <a:endParaRPr dirty="0"/>
          </a:p>
        </p:txBody>
      </p:sp>
      <p:pic>
        <p:nvPicPr>
          <p:cNvPr id="131" name="Google Shape;13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272" y="982715"/>
            <a:ext cx="6433991" cy="19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ayetteville, NY |">
            <a:extLst>
              <a:ext uri="{FF2B5EF4-FFF2-40B4-BE49-F238E27FC236}">
                <a16:creationId xmlns:a16="http://schemas.microsoft.com/office/drawing/2014/main" id="{AE4AE2ED-5163-22D1-168B-E2B1D5FDF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13" y="3429000"/>
            <a:ext cx="3234458" cy="30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BENEFITS PROVIDED BY PUBLIC TREES</a:t>
            </a:r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33" name="Google Shape;233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023" r="16023"/>
          <a:stretch/>
        </p:blipFill>
        <p:spPr>
          <a:xfrm rot="5400000">
            <a:off x="5924550" y="590550"/>
            <a:ext cx="6858000" cy="56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21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0" name="Google Shape;250;p21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1" name="Google Shape;251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695325" y="914557"/>
            <a:ext cx="10872665" cy="70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ANNUAL BENEFITS, QUANTIFIED</a:t>
            </a:r>
            <a:endParaRPr/>
          </a:p>
        </p:txBody>
      </p:sp>
      <p:cxnSp>
        <p:nvCxnSpPr>
          <p:cNvPr id="253" name="Google Shape;253;p21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21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Manlius  PUBLIC TREE INVENTORY</a:t>
            </a:r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57" name="Google Shape;2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25" y="2024175"/>
            <a:ext cx="5374475" cy="41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g36093ecf42d_0_15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6093ecf42d_0_15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6093ecf42d_0_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66" name="Google Shape;266;g36093ecf42d_0_15"/>
          <p:cNvSpPr txBox="1">
            <a:spLocks noGrp="1"/>
          </p:cNvSpPr>
          <p:nvPr>
            <p:ph type="title"/>
          </p:nvPr>
        </p:nvSpPr>
        <p:spPr>
          <a:xfrm>
            <a:off x="695325" y="914557"/>
            <a:ext cx="108726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ANNUAL BENEFITS, QUANTIFIED</a:t>
            </a:r>
            <a:endParaRPr/>
          </a:p>
        </p:txBody>
      </p:sp>
      <p:cxnSp>
        <p:nvCxnSpPr>
          <p:cNvPr id="267" name="Google Shape;267;g36093ecf42d_0_15"/>
          <p:cNvCxnSpPr/>
          <p:nvPr/>
        </p:nvCxnSpPr>
        <p:spPr>
          <a:xfrm>
            <a:off x="8001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g36093ecf42d_0_1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Manlius  PUBLIC TREE INVENTORY</a:t>
            </a:r>
            <a:endParaRPr/>
          </a:p>
        </p:txBody>
      </p:sp>
      <p:sp>
        <p:nvSpPr>
          <p:cNvPr id="269" name="Google Shape;269;g36093ecf42d_0_1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270" name="Google Shape;270;g36093ecf42d_0_1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71" name="Google Shape;271;g36093ecf42d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508" y="1796528"/>
            <a:ext cx="8398920" cy="41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60f5c23097_0_11"/>
          <p:cNvSpPr txBox="1">
            <a:spLocks noGrp="1"/>
          </p:cNvSpPr>
          <p:nvPr>
            <p:ph type="title"/>
          </p:nvPr>
        </p:nvSpPr>
        <p:spPr>
          <a:xfrm>
            <a:off x="695325" y="888999"/>
            <a:ext cx="10798200" cy="105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Village of Fayetteville</a:t>
            </a:r>
            <a:endParaRPr/>
          </a:p>
        </p:txBody>
      </p:sp>
      <p:sp>
        <p:nvSpPr>
          <p:cNvPr id="278" name="Google Shape;278;g360f5c23097_0_11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79" name="Google Shape;279;g360f5c23097_0_11" title="Screenshot (324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050" y="1842524"/>
            <a:ext cx="6236701" cy="461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0f5c23097_0_7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86" name="Google Shape;286;g360f5c23097_0_7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200" y="250700"/>
            <a:ext cx="37719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60f5c23097_0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225" y="2480200"/>
            <a:ext cx="2752725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0f5c23097_0_19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94" name="Google Shape;294;g360f5c23097_0_1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538" y="1066797"/>
            <a:ext cx="8543925" cy="5536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0f5c23097_0_27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01" name="Google Shape;301;g360f5c23097_0_2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263" y="1066797"/>
            <a:ext cx="8543925" cy="553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60f5c23097_0_27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750" y="1066794"/>
            <a:ext cx="8572500" cy="598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0f5c23097_0_34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09" name="Google Shape;309;g360f5c23097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900" y="1018525"/>
            <a:ext cx="8705475" cy="50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0f5c23097_0_4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16" name="Google Shape;316;g360f5c23097_0_4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800" y="152400"/>
            <a:ext cx="3815787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0f5c23097_0_59"/>
          <p:cNvSpPr txBox="1">
            <a:spLocks noGrp="1"/>
          </p:cNvSpPr>
          <p:nvPr>
            <p:ph type="ctrTitle"/>
          </p:nvPr>
        </p:nvSpPr>
        <p:spPr>
          <a:xfrm>
            <a:off x="684643" y="871758"/>
            <a:ext cx="5227200" cy="3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BENEFITS PROVIDED BY PUBLIC TREES</a:t>
            </a:r>
            <a:endParaRPr/>
          </a:p>
        </p:txBody>
      </p:sp>
      <p:pic>
        <p:nvPicPr>
          <p:cNvPr id="322" name="Google Shape;322;g360f5c23097_0_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023" r="16023"/>
          <a:stretch/>
        </p:blipFill>
        <p:spPr>
          <a:xfrm rot="5400000">
            <a:off x="5924550" y="590550"/>
            <a:ext cx="6858000" cy="567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AGENDA</a:t>
            </a:r>
            <a:endParaRPr/>
          </a:p>
        </p:txBody>
      </p:sp>
      <p:pic>
        <p:nvPicPr>
          <p:cNvPr id="138" name="Google Shape;138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2" b="12494"/>
          <a:stretch/>
        </p:blipFill>
        <p:spPr>
          <a:xfrm rot="5400000">
            <a:off x="-1014650" y="1110750"/>
            <a:ext cx="6166175" cy="44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"/>
          <p:cNvSpPr txBox="1">
            <a:spLocks noGrp="1"/>
          </p:cNvSpPr>
          <p:nvPr>
            <p:ph type="body" idx="1"/>
          </p:nvPr>
        </p:nvSpPr>
        <p:spPr>
          <a:xfrm>
            <a:off x="5566943" y="2133600"/>
            <a:ext cx="6005933" cy="377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Introduction: Purpose of a Tree Inventory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Inventory Findings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Benefits Provided by Urban Trees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60f5c23097_0_52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29" name="Google Shape;329;g360f5c23097_0_5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841" y="1066806"/>
            <a:ext cx="7122319" cy="555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60f5c23097_0_66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336" name="Google Shape;336;g360f5c23097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00" y="1319075"/>
            <a:ext cx="10599000" cy="49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0" descr="A picture containing tree, outdoor, road, groun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 txBox="1">
            <a:spLocks noGrp="1"/>
          </p:cNvSpPr>
          <p:nvPr>
            <p:ph type="title"/>
          </p:nvPr>
        </p:nvSpPr>
        <p:spPr>
          <a:xfrm>
            <a:off x="6660465" y="917692"/>
            <a:ext cx="4930901" cy="1532003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lang="en-US" b="1"/>
              <a:t>Benefits Provided by Urban Trees</a:t>
            </a:r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1"/>
          </p:nvPr>
        </p:nvSpPr>
        <p:spPr>
          <a:xfrm>
            <a:off x="6415569" y="2564556"/>
            <a:ext cx="5175797" cy="3375752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Decrease heating/cooling costs</a:t>
            </a:r>
            <a:endParaRPr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Stabilize soil &amp; decrease runoff</a:t>
            </a:r>
            <a:endParaRPr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Reduce air pollution</a:t>
            </a:r>
            <a:endParaRPr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Increase property value</a:t>
            </a:r>
            <a:endParaRPr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Reduce stress </a:t>
            </a:r>
            <a:endParaRPr/>
          </a:p>
          <a:p>
            <a:pPr marL="0" lvl="0" indent="0" algn="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/>
              <a:t>…and many, many more!</a:t>
            </a:r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MANLIUS AND FAYETTEVILLE PUBLIC TREE INVENTORY</a:t>
            </a:r>
          </a:p>
        </p:txBody>
      </p:sp>
      <p:sp>
        <p:nvSpPr>
          <p:cNvPr id="242" name="Google Shape;242;p20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July 2021</a:t>
            </a:r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"/>
          <p:cNvSpPr txBox="1">
            <a:spLocks noGrp="1"/>
          </p:cNvSpPr>
          <p:nvPr>
            <p:ph type="title"/>
          </p:nvPr>
        </p:nvSpPr>
        <p:spPr>
          <a:xfrm>
            <a:off x="7887511" y="909639"/>
            <a:ext cx="3703856" cy="129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SUMMARY</a:t>
            </a:r>
            <a:endParaRPr/>
          </a:p>
        </p:txBody>
      </p:sp>
      <p:pic>
        <p:nvPicPr>
          <p:cNvPr id="342" name="Google Shape;342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0888" r="30890"/>
          <a:stretch/>
        </p:blipFill>
        <p:spPr>
          <a:xfrm rot="5400000">
            <a:off x="1280160" y="214313"/>
            <a:ext cx="2160588" cy="317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2690" r="22688"/>
          <a:stretch/>
        </p:blipFill>
        <p:spPr>
          <a:xfrm rot="5400000">
            <a:off x="762000" y="3001963"/>
            <a:ext cx="3086100" cy="31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23649" r="23649"/>
          <a:stretch/>
        </p:blipFill>
        <p:spPr>
          <a:xfrm rot="5400000">
            <a:off x="4146550" y="617538"/>
            <a:ext cx="3159125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4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32521" r="32521"/>
          <a:stretch/>
        </p:blipFill>
        <p:spPr>
          <a:xfrm rot="5400000">
            <a:off x="4678363" y="3400425"/>
            <a:ext cx="2095500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4"/>
          <p:cNvSpPr txBox="1">
            <a:spLocks noGrp="1"/>
          </p:cNvSpPr>
          <p:nvPr>
            <p:ph type="body" idx="1"/>
          </p:nvPr>
        </p:nvSpPr>
        <p:spPr>
          <a:xfrm>
            <a:off x="7887510" y="2380221"/>
            <a:ext cx="3703856" cy="386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A tree inventory is a: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Database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Maintenance tool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Management tool</a:t>
            </a:r>
            <a:endParaRPr/>
          </a:p>
        </p:txBody>
      </p:sp>
      <p:sp>
        <p:nvSpPr>
          <p:cNvPr id="347" name="Google Shape;347;p24"/>
          <p:cNvSpPr txBox="1">
            <a:spLocks noGrp="1"/>
          </p:cNvSpPr>
          <p:nvPr>
            <p:ph type="ftr" idx="11"/>
          </p:nvPr>
        </p:nvSpPr>
        <p:spPr>
          <a:xfrm>
            <a:off x="715962" y="6289674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MANLIUS AND FAYETTEVILLE PUBLIC TREE INVENTORY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>
            <a:spLocks noGrp="1"/>
          </p:cNvSpPr>
          <p:nvPr>
            <p:ph type="ctrTitle"/>
          </p:nvPr>
        </p:nvSpPr>
        <p:spPr>
          <a:xfrm>
            <a:off x="695325" y="4296094"/>
            <a:ext cx="10782299" cy="110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353" name="Google Shape;353;p25"/>
          <p:cNvSpPr txBox="1">
            <a:spLocks noGrp="1"/>
          </p:cNvSpPr>
          <p:nvPr>
            <p:ph type="subTitle" idx="1"/>
          </p:nvPr>
        </p:nvSpPr>
        <p:spPr>
          <a:xfrm>
            <a:off x="695324" y="5533242"/>
            <a:ext cx="9972675" cy="54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 Davey Resource Group | www.davey.com</a:t>
            </a:r>
            <a:endParaRPr/>
          </a:p>
        </p:txBody>
      </p:sp>
      <p:pic>
        <p:nvPicPr>
          <p:cNvPr id="354" name="Google Shape;354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748" r="27746"/>
          <a:stretch/>
        </p:blipFill>
        <p:spPr>
          <a:xfrm rot="5400000">
            <a:off x="1852613" y="-325438"/>
            <a:ext cx="3071812" cy="517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8049" r="28049"/>
          <a:stretch/>
        </p:blipFill>
        <p:spPr>
          <a:xfrm rot="5400000">
            <a:off x="7234238" y="-360363"/>
            <a:ext cx="3070225" cy="52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MANLIUS AND FAYETTEVILLE PUBLIC TREE INVENTORY</a:t>
            </a:r>
          </a:p>
        </p:txBody>
      </p:sp>
      <p:sp>
        <p:nvSpPr>
          <p:cNvPr id="357" name="Google Shape;357;p2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358" name="Google Shape;358;p2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 txBox="1">
            <a:spLocks noGrp="1"/>
          </p:cNvSpPr>
          <p:nvPr>
            <p:ph type="title"/>
          </p:nvPr>
        </p:nvSpPr>
        <p:spPr>
          <a:xfrm>
            <a:off x="800099" y="904730"/>
            <a:ext cx="4152900" cy="165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PURPOSE OF A TREE INVENTORY</a:t>
            </a:r>
            <a:endParaRPr/>
          </a:p>
        </p:txBody>
      </p:sp>
      <p:sp>
        <p:nvSpPr>
          <p:cNvPr id="147" name="Google Shape;147;p3"/>
          <p:cNvSpPr txBox="1">
            <a:spLocks noGrp="1"/>
          </p:cNvSpPr>
          <p:nvPr>
            <p:ph type="body" idx="1"/>
          </p:nvPr>
        </p:nvSpPr>
        <p:spPr>
          <a:xfrm>
            <a:off x="5133975" y="952368"/>
            <a:ext cx="6257926" cy="177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Identify tree and planting site locations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Create database of publicly-owned trees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Mitigate risk associated with trees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Improve urban forest composition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Streamline operations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Estimate future needs</a:t>
            </a:r>
            <a:endParaRPr dirty="0"/>
          </a:p>
        </p:txBody>
      </p:sp>
      <p:pic>
        <p:nvPicPr>
          <p:cNvPr id="148" name="Google Shape;148;p3" title="20241213_155109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005" b="30002"/>
          <a:stretch/>
        </p:blipFill>
        <p:spPr>
          <a:xfrm>
            <a:off x="800099" y="3048000"/>
            <a:ext cx="5133988" cy="273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30188" b="30192"/>
          <a:stretch/>
        </p:blipFill>
        <p:spPr>
          <a:xfrm>
            <a:off x="6209621" y="3048000"/>
            <a:ext cx="5182280" cy="273753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 2025</a:t>
            </a:r>
            <a:endParaRPr/>
          </a:p>
        </p:txBody>
      </p:sp>
      <p:sp>
        <p:nvSpPr>
          <p:cNvPr id="151" name="Google Shape;151;p3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ctrTitle"/>
          </p:nvPr>
        </p:nvSpPr>
        <p:spPr>
          <a:xfrm>
            <a:off x="684643" y="871758"/>
            <a:ext cx="5227171" cy="387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INVENTORY FINDINGS</a:t>
            </a:r>
            <a:endParaRPr/>
          </a:p>
        </p:txBody>
      </p:sp>
      <p:sp>
        <p:nvSpPr>
          <p:cNvPr id="157" name="Google Shape;157;p4"/>
          <p:cNvSpPr txBox="1">
            <a:spLocks noGrp="1"/>
          </p:cNvSpPr>
          <p:nvPr>
            <p:ph type="subTitle" idx="1"/>
          </p:nvPr>
        </p:nvSpPr>
        <p:spPr>
          <a:xfrm>
            <a:off x="695325" y="4785543"/>
            <a:ext cx="4857857" cy="100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58" name="Google Shape;158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023" r="16023"/>
          <a:stretch/>
        </p:blipFill>
        <p:spPr>
          <a:xfrm rot="5400000">
            <a:off x="5924550" y="590550"/>
            <a:ext cx="6858000" cy="56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5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4" name="Google Shape;164;p5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66" name="Google Shape;166;p5"/>
          <p:cNvSpPr txBox="1">
            <a:spLocks noGrp="1"/>
          </p:cNvSpPr>
          <p:nvPr>
            <p:ph type="title"/>
          </p:nvPr>
        </p:nvSpPr>
        <p:spPr>
          <a:xfrm>
            <a:off x="7992709" y="895448"/>
            <a:ext cx="3619697" cy="191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INVENTORY AREA</a:t>
            </a:r>
            <a:endParaRPr/>
          </a:p>
        </p:txBody>
      </p:sp>
      <p:pic>
        <p:nvPicPr>
          <p:cNvPr id="167" name="Google Shape;167;p5" title="Screenshot (321).png"/>
          <p:cNvPicPr preferRelativeResize="0"/>
          <p:nvPr/>
        </p:nvPicPr>
        <p:blipFill rotWithShape="1">
          <a:blip r:embed="rId3">
            <a:alphaModFix/>
          </a:blip>
          <a:srcRect l="-13372" t="5205" r="-10329" b="5205"/>
          <a:stretch/>
        </p:blipFill>
        <p:spPr>
          <a:xfrm>
            <a:off x="572120" y="535410"/>
            <a:ext cx="6748253" cy="6017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5"/>
          <p:cNvCxnSpPr/>
          <p:nvPr/>
        </p:nvCxnSpPr>
        <p:spPr>
          <a:xfrm>
            <a:off x="8115300" y="723900"/>
            <a:ext cx="16383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GLENS FALLS PUBLIC TREE INVENTORY</a:t>
            </a:r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body" idx="1"/>
          </p:nvPr>
        </p:nvSpPr>
        <p:spPr>
          <a:xfrm>
            <a:off x="7953178" y="2393581"/>
            <a:ext cx="3893681" cy="398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Public ROW</a:t>
            </a:r>
            <a:endParaRPr dirty="0"/>
          </a:p>
          <a:p>
            <a:pPr marL="0" lvl="0" indent="-127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7,502 Sites</a:t>
            </a:r>
            <a:endParaRPr dirty="0"/>
          </a:p>
          <a:p>
            <a:pPr marL="0" lvl="0" indent="-127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5826 Trees</a:t>
            </a:r>
            <a:endParaRPr dirty="0"/>
          </a:p>
          <a:p>
            <a:pPr marL="0" lvl="0" indent="-127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259 Stumps</a:t>
            </a:r>
            <a:endParaRPr dirty="0"/>
          </a:p>
          <a:p>
            <a:pPr marL="0" lvl="0" indent="-127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1,417 Vacant sites:</a:t>
            </a:r>
            <a:endParaRPr dirty="0"/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300" dirty="0">
                <a:latin typeface="Palatino Linotype"/>
                <a:ea typeface="Palatino Linotype"/>
                <a:cs typeface="Palatino Linotype"/>
                <a:sym typeface="Palatino Linotype"/>
              </a:rPr>
              <a:t>891</a:t>
            </a:r>
            <a:r>
              <a:rPr lang="en-US" sz="2200" dirty="0">
                <a:latin typeface="Palatino Linotype"/>
                <a:ea typeface="Palatino Linotype"/>
                <a:cs typeface="Palatino Linotype"/>
                <a:sym typeface="Palatino Linotype"/>
              </a:rPr>
              <a:t> large vacant sites</a:t>
            </a:r>
            <a:endParaRPr sz="22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200" dirty="0">
                <a:latin typeface="Palatino Linotype"/>
                <a:ea typeface="Palatino Linotype"/>
                <a:cs typeface="Palatino Linotype"/>
                <a:sym typeface="Palatino Linotype"/>
              </a:rPr>
              <a:t>       71 medium vacant sites</a:t>
            </a:r>
            <a:endParaRPr sz="22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00"/>
              <a:buNone/>
            </a:pPr>
            <a:r>
              <a:rPr lang="en-US" sz="2200" dirty="0">
                <a:latin typeface="Palatino Linotype"/>
                <a:ea typeface="Palatino Linotype"/>
                <a:cs typeface="Palatino Linotype"/>
                <a:sym typeface="Palatino Linotype"/>
              </a:rPr>
              <a:t>        455 small vacant sites</a:t>
            </a:r>
            <a:endParaRPr sz="3100" dirty="0"/>
          </a:p>
        </p:txBody>
      </p:sp>
      <p:sp>
        <p:nvSpPr>
          <p:cNvPr id="171" name="Google Shape;171;p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6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9" name="Google Shape;179;p6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685800" y="899025"/>
            <a:ext cx="3635400" cy="3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INVENTORY FINDINGS: SITE BREAKDOWN</a:t>
            </a:r>
            <a:endParaRPr/>
          </a:p>
        </p:txBody>
      </p:sp>
      <p:cxnSp>
        <p:nvCxnSpPr>
          <p:cNvPr id="182" name="Google Shape;182;p6"/>
          <p:cNvCxnSpPr/>
          <p:nvPr/>
        </p:nvCxnSpPr>
        <p:spPr>
          <a:xfrm>
            <a:off x="800100" y="723900"/>
            <a:ext cx="13716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6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Manlius PUBLIC TREE INVENTORY</a:t>
            </a:r>
            <a:endParaRPr/>
          </a:p>
        </p:txBody>
      </p:sp>
      <p:sp>
        <p:nvSpPr>
          <p:cNvPr id="184" name="Google Shape;184;p6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185" name="Google Shape;185;p6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86" name="Google Shape;18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450" y="1226750"/>
            <a:ext cx="4991100" cy="39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 txBox="1">
            <a:spLocks noGrp="1"/>
          </p:cNvSpPr>
          <p:nvPr>
            <p:ph type="title"/>
          </p:nvPr>
        </p:nvSpPr>
        <p:spPr>
          <a:xfrm>
            <a:off x="700087" y="909638"/>
            <a:ext cx="10691813" cy="8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INVENTORY FINDINGS: SPECIES &amp; GENUS </a:t>
            </a:r>
            <a:endParaRPr/>
          </a:p>
        </p:txBody>
      </p:sp>
      <p:sp>
        <p:nvSpPr>
          <p:cNvPr id="192" name="Google Shape;192;p7"/>
          <p:cNvSpPr txBox="1">
            <a:spLocks noGrp="1"/>
          </p:cNvSpPr>
          <p:nvPr>
            <p:ph type="body" idx="1"/>
          </p:nvPr>
        </p:nvSpPr>
        <p:spPr>
          <a:xfrm>
            <a:off x="800100" y="2003375"/>
            <a:ext cx="5094288" cy="52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/>
              <a:t>Species</a:t>
            </a:r>
            <a:endParaRPr/>
          </a:p>
        </p:txBody>
      </p:sp>
      <p:sp>
        <p:nvSpPr>
          <p:cNvPr id="193" name="Google Shape;193;p7"/>
          <p:cNvSpPr txBox="1">
            <a:spLocks noGrp="1"/>
          </p:cNvSpPr>
          <p:nvPr>
            <p:ph type="body" idx="3"/>
          </p:nvPr>
        </p:nvSpPr>
        <p:spPr>
          <a:xfrm>
            <a:off x="6297611" y="2003375"/>
            <a:ext cx="5094288" cy="52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</a:pPr>
            <a:r>
              <a:rPr lang="en-US"/>
              <a:t>Genus</a:t>
            </a:r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Manlius   PUBLIC TREE INVENTORY</a:t>
            </a:r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97" name="Google Shape;19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00" y="2595288"/>
            <a:ext cx="569595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7250" y="2595300"/>
            <a:ext cx="5715000" cy="34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p9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5" name="Google Shape;205;p9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6" name="Google Shape;20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"/>
              <a:buNone/>
            </a:pPr>
            <a:r>
              <a:rPr lang="en-US" sz="3100"/>
              <a:t>INVENTORY FINDINGS: PEST SUSCEPTIBILITY</a:t>
            </a:r>
            <a:endParaRPr/>
          </a:p>
        </p:txBody>
      </p:sp>
      <p:cxnSp>
        <p:nvCxnSpPr>
          <p:cNvPr id="208" name="Google Shape;208;p9"/>
          <p:cNvCxnSpPr/>
          <p:nvPr/>
        </p:nvCxnSpPr>
        <p:spPr>
          <a:xfrm>
            <a:off x="800100" y="723900"/>
            <a:ext cx="13716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9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Manlius  PUBLIC TREE INVENTORY</a:t>
            </a:r>
            <a:endParaRPr/>
          </a:p>
        </p:txBody>
      </p:sp>
      <p:sp>
        <p:nvSpPr>
          <p:cNvPr id="210" name="Google Shape;210;p9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12" name="Google Shape;21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3099" y="437150"/>
            <a:ext cx="6906675" cy="59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10"/>
          <p:cNvCxnSpPr/>
          <p:nvPr/>
        </p:nvCxnSpPr>
        <p:spPr>
          <a:xfrm>
            <a:off x="800100" y="723900"/>
            <a:ext cx="105918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10"/>
          <p:cNvCxnSpPr/>
          <p:nvPr/>
        </p:nvCxnSpPr>
        <p:spPr>
          <a:xfrm>
            <a:off x="800100" y="6142781"/>
            <a:ext cx="105918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0" name="Google Shape;220;p10"/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21" name="Google Shape;221;p10"/>
          <p:cNvSpPr txBox="1"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en-US"/>
              <a:t>INVENTORY FINDINGS: CONDITION</a:t>
            </a:r>
            <a:endParaRPr/>
          </a:p>
        </p:txBody>
      </p:sp>
      <p:cxnSp>
        <p:nvCxnSpPr>
          <p:cNvPr id="222" name="Google Shape;222;p10"/>
          <p:cNvCxnSpPr/>
          <p:nvPr/>
        </p:nvCxnSpPr>
        <p:spPr>
          <a:xfrm>
            <a:off x="800100" y="723900"/>
            <a:ext cx="1371600" cy="0"/>
          </a:xfrm>
          <a:prstGeom prst="straightConnector1">
            <a:avLst/>
          </a:prstGeom>
          <a:noFill/>
          <a:ln w="444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3" name="Google Shape;223;p10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Manlius PUBLIC TREE INVENTORY</a:t>
            </a:r>
            <a:endParaRPr/>
          </a:p>
        </p:txBody>
      </p:sp>
      <p:sp>
        <p:nvSpPr>
          <p:cNvPr id="224" name="Google Shape;224;p10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June 2025</a:t>
            </a:r>
            <a:endParaRPr/>
          </a:p>
        </p:txBody>
      </p:sp>
      <p:sp>
        <p:nvSpPr>
          <p:cNvPr id="225" name="Google Shape;225;p10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26" name="Google Shape;22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525" y="723900"/>
            <a:ext cx="3019425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407</Words>
  <Application>Microsoft Office PowerPoint</Application>
  <PresentationFormat>Widescreen</PresentationFormat>
  <Paragraphs>112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Open Sans</vt:lpstr>
      <vt:lpstr>Calibri</vt:lpstr>
      <vt:lpstr>Arial</vt:lpstr>
      <vt:lpstr>Palatino Linotype</vt:lpstr>
      <vt:lpstr>Lustria</vt:lpstr>
      <vt:lpstr>ChronicleVTI</vt:lpstr>
      <vt:lpstr>Town of Manlius &amp; Village of Fayetteville PUBLIC TREE INVENTORY</vt:lpstr>
      <vt:lpstr>AGENDA</vt:lpstr>
      <vt:lpstr>PURPOSE OF A TREE INVENTORY</vt:lpstr>
      <vt:lpstr>INVENTORY FINDINGS</vt:lpstr>
      <vt:lpstr>INVENTORY AREA</vt:lpstr>
      <vt:lpstr>INVENTORY FINDINGS: SITE BREAKDOWN</vt:lpstr>
      <vt:lpstr>INVENTORY FINDINGS: SPECIES &amp; GENUS </vt:lpstr>
      <vt:lpstr>INVENTORY FINDINGS: PEST SUSCEPTIBILITY</vt:lpstr>
      <vt:lpstr>INVENTORY FINDINGS: CONDITION</vt:lpstr>
      <vt:lpstr>BENEFITS PROVIDED BY PUBLIC TREES</vt:lpstr>
      <vt:lpstr>ANNUAL BENEFITS, QUANTIFIED</vt:lpstr>
      <vt:lpstr>ANNUAL BENEFITS, QUANTIFIED</vt:lpstr>
      <vt:lpstr>Village of Fayetteville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PROVIDED BY PUBLIC TREES</vt:lpstr>
      <vt:lpstr>PowerPoint Presentation</vt:lpstr>
      <vt:lpstr>PowerPoint Presentation</vt:lpstr>
      <vt:lpstr>Benefits Provided by Urban Trees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Day, Moriah</dc:creator>
  <cp:lastModifiedBy>Andrew Ullman</cp:lastModifiedBy>
  <cp:revision>4</cp:revision>
  <dcterms:created xsi:type="dcterms:W3CDTF">2021-04-29T18:55:21Z</dcterms:created>
  <dcterms:modified xsi:type="dcterms:W3CDTF">2025-06-11T22:04:00Z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